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42"/>
  </p:notesMasterIdLst>
  <p:handoutMasterIdLst>
    <p:handoutMasterId r:id="rId43"/>
  </p:handoutMasterIdLst>
  <p:sldIdLst>
    <p:sldId id="354" r:id="rId6"/>
    <p:sldId id="258" r:id="rId7"/>
    <p:sldId id="260" r:id="rId8"/>
    <p:sldId id="266" r:id="rId9"/>
    <p:sldId id="385" r:id="rId10"/>
    <p:sldId id="355" r:id="rId11"/>
    <p:sldId id="356" r:id="rId12"/>
    <p:sldId id="359" r:id="rId13"/>
    <p:sldId id="357" r:id="rId14"/>
    <p:sldId id="361" r:id="rId15"/>
    <p:sldId id="360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5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5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 autoAdjust="0"/>
    <p:restoredTop sz="84947" autoAdjust="0"/>
  </p:normalViewPr>
  <p:slideViewPr>
    <p:cSldViewPr snapToGrid="0" snapToObjects="1">
      <p:cViewPr varScale="1">
        <p:scale>
          <a:sx n="92" d="100"/>
          <a:sy n="92" d="100"/>
        </p:scale>
        <p:origin x="96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2020. 07. 05.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7/5/20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AD9F-C75D-4012-8372-C45163688EF5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79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https://www.tankonyvtar.hu/hu/tartalom/tamop425/0046_adatbanyaszat/ch05.html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7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Adatforrás innen is megnyitható: https://raw.githubusercontent.com/Kuntal-G/Machine-Learning/master/R-machine-learning/data/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 a Random Forest algoritmusról: https://towardsdatascience.com/the-random-forest-algorithm-d457d499ffcd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02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r>
              <a:rPr lang="hu-HU" dirty="0"/>
              <a:t>https://en.wikipedia.org/wiki/Precision_and_recall - https://hu.wikipedia.org/wiki/Pontoss%C3%A1g_%C3%A9s_precizit%C3%A1s</a:t>
            </a:r>
          </a:p>
          <a:p>
            <a:r>
              <a:rPr lang="hu-HU" dirty="0"/>
              <a:t>https://en.wikipedia.org/wiki/F1_score - </a:t>
            </a:r>
          </a:p>
          <a:p>
            <a:r>
              <a:rPr lang="hu-HU" dirty="0"/>
              <a:t>https://en.wikipedia.org/wiki/Accuracy_and_precision</a:t>
            </a:r>
          </a:p>
          <a:p>
            <a:r>
              <a:rPr lang="hu-HU" dirty="0"/>
              <a:t>https://en.wikipedia.org/wiki/Confusion_matrix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417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7/5/20 10:01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7/5/20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05/07/2020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05/07/2020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05/07/2020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05/07/2020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05/07/2020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allery.azure.ai/Experiment/Binary-classification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chive.ics.uci.edu/ml/datasets/banknote+authentication" TargetMode="Externa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Bináris klasszifikáció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r>
              <a:rPr lang="hu-HU" sz="2800" dirty="0"/>
              <a:t>Pál Tamás, </a:t>
            </a:r>
            <a:r>
              <a:rPr lang="hu-HU" sz="2800" dirty="0" err="1"/>
              <a:t>Tarcsi</a:t>
            </a:r>
            <a:r>
              <a:rPr lang="hu-HU" sz="2800"/>
              <a:t> Ádám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76B67A-0120-4AD4-BB3E-BF15F3C1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B0EC960-0BE5-4A1A-8558-E5EE0FEC9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13" y="1679984"/>
            <a:ext cx="10588625" cy="4007619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A600EE-D214-47D6-AD7F-F096E2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494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73E58-8980-4BD2-BC3E-87C213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Tanító és tesztelő adathalmaz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1CA98A-1E74-4E76-B30A-B942D6538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adathalmazt szétosztjuk tanító és tesztelő adathalmazokra:</a:t>
            </a:r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Split Data pontot húzzuk a vászonra.</a:t>
            </a:r>
          </a:p>
          <a:p>
            <a:pPr lvl="1"/>
            <a:r>
              <a:rPr lang="hu-HU" dirty="0"/>
              <a:t>A felosztás módja (</a:t>
            </a:r>
            <a:r>
              <a:rPr lang="hu-HU" dirty="0" err="1"/>
              <a:t>Splitting</a:t>
            </a:r>
            <a:r>
              <a:rPr lang="hu-HU" dirty="0"/>
              <a:t> </a:t>
            </a:r>
            <a:r>
              <a:rPr lang="hu-HU" dirty="0" err="1"/>
              <a:t>mode</a:t>
            </a:r>
            <a:r>
              <a:rPr lang="hu-HU" dirty="0"/>
              <a:t>) maradjon sor (Split </a:t>
            </a:r>
            <a:r>
              <a:rPr lang="hu-HU" dirty="0" err="1"/>
              <a:t>Row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felosztás 1 kimeneti halmaza (tanuló adathalmaz) legyen 65%, azaz 0,65 – lévén, hogy kevés az elemszám, a jobb eredmény érdekében minél több elem kell. Ugyanakkor túl sok sem lehet, mert akkor az ellenőrzéshez nem lesz elég adat.</a:t>
            </a:r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D56B1F-C971-4DD1-9921-96E67925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34701AE-3AF8-44F3-8114-0B11A2FC1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3534229"/>
            <a:ext cx="10711543" cy="33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2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6F75F-8468-42E5-B674-68B23DE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07824A-DC0B-4579-A8D7-A0BE1265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Initialie</a:t>
            </a:r>
            <a:r>
              <a:rPr lang="hu-HU" dirty="0"/>
              <a:t> Modell / </a:t>
            </a:r>
            <a:r>
              <a:rPr lang="hu-HU" dirty="0" err="1"/>
              <a:t>Classification</a:t>
            </a:r>
            <a:r>
              <a:rPr lang="hu-HU" dirty="0"/>
              <a:t> almenüből húzzuk a vászonra a </a:t>
            </a:r>
            <a:r>
              <a:rPr lang="hu-HU" dirty="0" err="1"/>
              <a:t>Two-Class</a:t>
            </a:r>
            <a:r>
              <a:rPr lang="hu-HU" dirty="0"/>
              <a:t> 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elemet.</a:t>
            </a:r>
          </a:p>
          <a:p>
            <a:r>
              <a:rPr lang="hu-HU" dirty="0"/>
              <a:t>A jobb eredmény érdekében az iterációk számát (</a:t>
            </a:r>
            <a:r>
              <a:rPr lang="hu-HU" dirty="0" err="1"/>
              <a:t>Numbe</a:t>
            </a:r>
            <a:r>
              <a:rPr lang="hu-HU" dirty="0"/>
              <a:t> of </a:t>
            </a:r>
            <a:r>
              <a:rPr lang="hu-HU" dirty="0" err="1"/>
              <a:t>Iterations</a:t>
            </a:r>
            <a:r>
              <a:rPr lang="hu-HU" dirty="0"/>
              <a:t>) állítsuk 5-re.</a:t>
            </a:r>
          </a:p>
          <a:p>
            <a:endParaRPr lang="hu-HU" dirty="0"/>
          </a:p>
          <a:p>
            <a:r>
              <a:rPr lang="hu-HU" dirty="0"/>
              <a:t>A modell betanításához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Train</a:t>
            </a:r>
            <a:r>
              <a:rPr lang="hu-HU" dirty="0"/>
              <a:t> almenüből húzzuk a vászonra a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pPr lvl="1"/>
            <a:r>
              <a:rPr lang="hu-HU" dirty="0" err="1"/>
              <a:t>Label</a:t>
            </a:r>
            <a:r>
              <a:rPr lang="hu-HU" dirty="0"/>
              <a:t> (output / kimenet) oszlopnak állítsuk be a </a:t>
            </a:r>
            <a:r>
              <a:rPr lang="hu-HU" dirty="0" err="1"/>
              <a:t>class</a:t>
            </a:r>
            <a:r>
              <a:rPr lang="hu-HU" dirty="0"/>
              <a:t> attribútumot.</a:t>
            </a:r>
          </a:p>
          <a:p>
            <a:endParaRPr lang="hu-HU" dirty="0"/>
          </a:p>
          <a:p>
            <a:r>
              <a:rPr lang="hu-HU" dirty="0" err="1"/>
              <a:t>Kössük</a:t>
            </a:r>
            <a:r>
              <a:rPr lang="hu-HU" dirty="0"/>
              <a:t> össze a két elemet.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5F848D-624D-4083-8CE1-13391EF6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0F2FB-2F04-400F-880C-AE999A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 - betanítás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9A2A8D0-6AD9-4E50-AE8E-C278A7B0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160C141C-996D-4F00-939F-B833860D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13" y="1695199"/>
            <a:ext cx="10588625" cy="397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41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C1097-5AE0-4F2E-875F-EA516039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Tesztelés, értékelés, </a:t>
            </a:r>
            <a:r>
              <a:rPr lang="hu-HU" dirty="0" err="1"/>
              <a:t>score</a:t>
            </a:r>
            <a:r>
              <a:rPr lang="hu-HU" dirty="0"/>
              <a:t>-ing 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C6C69C-208B-4C84-9EEC-81607589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modellt kipróbáljuk a tesztelési adatokra, melyeket még soha nem látott.</a:t>
            </a:r>
          </a:p>
          <a:p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Score</a:t>
            </a:r>
            <a:r>
              <a:rPr lang="hu-HU" dirty="0"/>
              <a:t> almenüből húzzuk a vászonra a </a:t>
            </a:r>
            <a:r>
              <a:rPr lang="hu-HU" dirty="0" err="1"/>
              <a:t>Score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E249C7-9EE7-4991-8B05-72B2AC78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EE0DF18-15AB-46C7-9684-BDA4F8511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5" y="2506873"/>
            <a:ext cx="11524343" cy="42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03A208-6A6C-4DDD-A7A5-0CE8FAD7B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E06C989-4BB5-4D2C-8848-AAED347E9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Evaluate</a:t>
            </a:r>
            <a:r>
              <a:rPr lang="hu-HU" dirty="0"/>
              <a:t> almenüből húzzuk a vászonra a </a:t>
            </a:r>
            <a:r>
              <a:rPr lang="hu-HU" dirty="0" err="1"/>
              <a:t>Evaulate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348CC22-CE9A-46C0-9F83-2A270C1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8B8A35-8F18-4B88-8BCB-2E45820A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618" y="2357922"/>
            <a:ext cx="9928654" cy="369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29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F15EB-D779-4D29-8073-FFF7B251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Futtatás és eredmények ellenőrzése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AF19A-91A0-4646-803B-71974F5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CADD09-1C78-4161-BF67-5772B028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Evaulate</a:t>
            </a:r>
            <a:r>
              <a:rPr lang="hu-HU" dirty="0"/>
              <a:t> modell elemen jobb egérgombbal kattintva a </a:t>
            </a:r>
            <a:r>
              <a:rPr lang="hu-HU" dirty="0" err="1"/>
              <a:t>Run</a:t>
            </a:r>
            <a:r>
              <a:rPr lang="hu-HU" dirty="0"/>
              <a:t> </a:t>
            </a:r>
            <a:r>
              <a:rPr lang="hu-HU" dirty="0" err="1"/>
              <a:t>Selected</a:t>
            </a:r>
            <a:r>
              <a:rPr lang="hu-HU" dirty="0"/>
              <a:t> ponttal tudjuk lefuttatni, majd ugyanitt az </a:t>
            </a:r>
            <a:r>
              <a:rPr lang="hu-HU" dirty="0" err="1"/>
              <a:t>Evaulation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pontban meg tudjuk nézni, illetve vizualizálni is az eredményt.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E6E9881-0EB2-444D-826C-DE2423258E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28" b="4454"/>
          <a:stretch/>
        </p:blipFill>
        <p:spPr>
          <a:xfrm>
            <a:off x="1937135" y="2742028"/>
            <a:ext cx="7286171" cy="311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F15EB-D779-4D29-8073-FFF7B251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Futtatás és eredmények ellenőrzése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AF19A-91A0-4646-803B-71974F5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CADD09-1C78-4161-BF67-5772B028B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349498"/>
          </a:xfrm>
        </p:spPr>
        <p:txBody>
          <a:bodyPr/>
          <a:lstStyle/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Értékeljük ki?</a:t>
            </a:r>
          </a:p>
          <a:p>
            <a:r>
              <a:rPr lang="hu-HU" dirty="0"/>
              <a:t>Milyen a pontossága és precizitás?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8018F234-F007-4F5F-B5F9-DC0BD8EB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71" y="1520215"/>
            <a:ext cx="9303657" cy="38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15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D4895C1-A682-4DC1-B682-C699F890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Megoldás -</a:t>
            </a:r>
            <a:r>
              <a:rPr lang="hu-HU" dirty="0"/>
              <a:t> Python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38EFDA5-1668-4628-A4A9-F560E26C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Azure Machine Learning + Azure Notebook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D8DB42-9F72-4615-B813-F8452850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2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B027080-A2A8-4AA7-A925-7836BEACD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- Python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F01C99-913E-49B2-ABBF-BBB2AD81F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Ugyanez a feladat megoldható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-ban, de AzureML-ben is hasonlóan</a:t>
            </a:r>
          </a:p>
          <a:p>
            <a:endParaRPr lang="hu-HU" dirty="0"/>
          </a:p>
          <a:p>
            <a:r>
              <a:rPr lang="hu-HU" dirty="0"/>
              <a:t>Annyit módosítunk, hogy három gépi tanulási algoritmust hasonlítunk össze ehhez: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Véletlen erdő (Random Forest)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Tartóvektor-gép (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– SVM)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/>
              <a:t>Logisztikus regresszió (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2E25A71-9D81-4323-B081-946C170EA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95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7169-5BF6-444D-8CA4-AE40F971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Bináris klasszifikáció / osztályozás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6B15D9-8C5C-4824-8862-96467F829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884DA4-55A6-49CD-B815-6633D5EDC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Az adatokat 2 osztályba kell sorolni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Felügyelt tanulási módszer</a:t>
            </a:r>
          </a:p>
          <a:p>
            <a:pPr marL="384048" lvl="2" indent="0">
              <a:buSzPct val="100000"/>
              <a:buNone/>
            </a:pPr>
            <a:endParaRPr lang="hu-HU" sz="2400" dirty="0"/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Megoldó módszerek: 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Logisztikus regresszió 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Tartóvektor-gép</a:t>
            </a:r>
            <a:r>
              <a:rPr lang="hu-HU" sz="2000" dirty="0">
                <a:solidFill>
                  <a:srgbClr val="2C3137"/>
                </a:solidFill>
                <a:latin typeface="Segoe UI" panose="020B0502040204020203" pitchFamily="34" charset="0"/>
              </a:rPr>
              <a:t> (</a:t>
            </a:r>
            <a:r>
              <a:rPr lang="hu-HU" sz="2000" dirty="0"/>
              <a:t>Support vector machine)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Döntési fák (erdő)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Neurális hálók</a:t>
            </a:r>
            <a:endParaRPr lang="en-US" sz="2000" dirty="0"/>
          </a:p>
          <a:p>
            <a:endParaRPr lang="hu-HU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EFA497-6A88-4516-B043-5540D785C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924453" y="1471210"/>
            <a:ext cx="5247747" cy="4653186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D2112DE6-7C84-4AEE-9342-A3280EC8F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7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FBC105-E3A4-4B87-9A7A-62114B8E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Feldolgozó könyvtárak, adatbetöltés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ABE72D-F719-426C-A717-B43E437B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szükséges könyvtárak betöltése: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seaborn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Adathalmaz betöltése: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('banknote-authentication.csv’)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0661D6-A7C3-4A2C-A3B3-95A88269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9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C6E149-A901-4C25-B12D-D450E461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8705A9-66E5-46A1-8F7E-A0EF1D4D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15622"/>
            <a:ext cx="10588752" cy="473618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head</a:t>
            </a:r>
            <a:r>
              <a:rPr lang="hu-HU" dirty="0"/>
              <a:t>() függvénnyel érdemes megvizsgálni az adathalmaz első néhány sorát, hogy megérthessük az adatokat.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banknote_datadset.head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Az adatokból is láthatjuk, hogy a </a:t>
            </a:r>
            <a:r>
              <a:rPr lang="hu-HU" dirty="0" err="1">
                <a:cs typeface="Courier New" panose="02070309020205020404" pitchFamily="49" charset="0"/>
              </a:rPr>
              <a:t>variance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skew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curtois</a:t>
            </a:r>
            <a:r>
              <a:rPr lang="hu-HU" dirty="0">
                <a:cs typeface="Courier New" panose="02070309020205020404" pitchFamily="49" charset="0"/>
              </a:rPr>
              <a:t> és </a:t>
            </a:r>
            <a:r>
              <a:rPr lang="hu-HU" dirty="0" err="1">
                <a:cs typeface="Courier New" panose="02070309020205020404" pitchFamily="49" charset="0"/>
              </a:rPr>
              <a:t>entropy</a:t>
            </a:r>
            <a:r>
              <a:rPr lang="hu-HU" dirty="0">
                <a:cs typeface="Courier New" panose="02070309020205020404" pitchFamily="49" charset="0"/>
              </a:rPr>
              <a:t> attribútumok a bemeneti leíró adatok, míg a </a:t>
            </a:r>
            <a:r>
              <a:rPr lang="hu-HU" dirty="0" err="1">
                <a:cs typeface="Courier New" panose="02070309020205020404" pitchFamily="49" charset="0"/>
              </a:rPr>
              <a:t>class</a:t>
            </a:r>
            <a:r>
              <a:rPr lang="hu-HU" dirty="0">
                <a:cs typeface="Courier New" panose="02070309020205020404" pitchFamily="49" charset="0"/>
              </a:rPr>
              <a:t> az eredmény. A </a:t>
            </a:r>
            <a:r>
              <a:rPr lang="hu-HU" dirty="0" err="1">
                <a:cs typeface="Courier New" panose="02070309020205020404" pitchFamily="49" charset="0"/>
              </a:rPr>
              <a:t>class</a:t>
            </a:r>
            <a:r>
              <a:rPr lang="hu-HU" dirty="0">
                <a:cs typeface="Courier New" panose="02070309020205020404" pitchFamily="49" charset="0"/>
              </a:rPr>
              <a:t> oszlopban írjuk le, hogy egy adott </a:t>
            </a:r>
            <a:r>
              <a:rPr lang="hu-HU" dirty="0" err="1">
                <a:cs typeface="Courier New" panose="02070309020205020404" pitchFamily="49" charset="0"/>
              </a:rPr>
              <a:t>banjegy</a:t>
            </a:r>
            <a:r>
              <a:rPr lang="hu-HU" dirty="0">
                <a:cs typeface="Courier New" panose="02070309020205020404" pitchFamily="49" charset="0"/>
              </a:rPr>
              <a:t> hamis-e vagy sem.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1CF8FFA-938A-4C52-BD00-57B4F1E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8B63678-6943-4EF7-BDE1-3863510C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12" y="2402895"/>
            <a:ext cx="4161274" cy="247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5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83700A-B343-4DE7-9BFA-0FF838C0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10668E-D63A-498B-9B3C-C70B4F61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describe</a:t>
            </a:r>
            <a:r>
              <a:rPr lang="hu-HU" dirty="0"/>
              <a:t>() függvénnyel további általános statisztikai számításokat végezhetünk az egyes attribútumokra. 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banknote_datadset.describe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Mit számunkra hasznosat tudunk ebből kiolvasni?</a:t>
            </a:r>
          </a:p>
          <a:p>
            <a:r>
              <a:rPr lang="hu-HU" dirty="0">
                <a:cs typeface="Courier New" panose="02070309020205020404" pitchFamily="49" charset="0"/>
              </a:rPr>
              <a:t>1372 rekordot tartalmaz az adathalmaz.</a:t>
            </a:r>
          </a:p>
          <a:p>
            <a:r>
              <a:rPr lang="hu-HU" dirty="0">
                <a:cs typeface="Courier New" panose="02070309020205020404" pitchFamily="49" charset="0"/>
              </a:rPr>
              <a:t>Nincsenek hiányzó értékeink </a:t>
            </a:r>
            <a:br>
              <a:rPr lang="hu-HU" dirty="0">
                <a:cs typeface="Courier New" panose="02070309020205020404" pitchFamily="49" charset="0"/>
              </a:rPr>
            </a:br>
            <a:r>
              <a:rPr lang="hu-HU" dirty="0">
                <a:cs typeface="Courier New" panose="02070309020205020404" pitchFamily="49" charset="0"/>
              </a:rPr>
              <a:t>(minden attribútum esetén 1372 szerepel)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831EB2-BDA2-46A3-B9F0-7C200CBA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69B11D2-3C37-4604-A875-5F0EEF65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87" y="2122379"/>
            <a:ext cx="4875298" cy="261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1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96394F-1037-4ACA-A06A-F202F1A2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506705-5C8B-46B6-9644-C608C3B8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402708"/>
            <a:ext cx="4239402" cy="4736186"/>
          </a:xfrm>
        </p:spPr>
        <p:txBody>
          <a:bodyPr>
            <a:normAutofit lnSpcReduction="10000"/>
          </a:bodyPr>
          <a:lstStyle/>
          <a:p>
            <a:r>
              <a:rPr lang="hu-HU" dirty="0"/>
              <a:t>Ahhoz, hogy legyen egy elképzelésünk arról, hogy az egyes leíró attribútumok (</a:t>
            </a:r>
            <a:r>
              <a:rPr lang="hu-HU" dirty="0" err="1"/>
              <a:t>feature</a:t>
            </a:r>
            <a:r>
              <a:rPr lang="hu-HU" dirty="0"/>
              <a:t>-k) között milyen összefüggés van, a </a:t>
            </a:r>
            <a:r>
              <a:rPr lang="hu-HU" dirty="0" err="1"/>
              <a:t>Seaborn</a:t>
            </a:r>
            <a:r>
              <a:rPr lang="hu-HU" dirty="0"/>
              <a:t> könyvtár </a:t>
            </a:r>
            <a:r>
              <a:rPr lang="hu-HU" dirty="0" err="1"/>
              <a:t>pairplot</a:t>
            </a:r>
            <a:r>
              <a:rPr lang="hu-HU" dirty="0"/>
              <a:t>() függvényét használhatjuk: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)­</a:t>
            </a:r>
          </a:p>
          <a:p>
            <a:endParaRPr lang="hu-HU" dirty="0"/>
          </a:p>
          <a:p>
            <a:r>
              <a:rPr lang="hu-HU" dirty="0"/>
              <a:t>Láthatunk némi lineáris korrelációt az </a:t>
            </a:r>
            <a:r>
              <a:rPr lang="hu-HU" dirty="0" err="1"/>
              <a:t>entropy</a:t>
            </a:r>
            <a:r>
              <a:rPr lang="hu-HU" dirty="0"/>
              <a:t> és a variancia között.</a:t>
            </a:r>
          </a:p>
          <a:p>
            <a:r>
              <a:rPr lang="hu-HU" dirty="0"/>
              <a:t>Hasonlóan felfedezhető egy inverz lineáris korreláció a </a:t>
            </a:r>
            <a:r>
              <a:rPr lang="hu-HU" dirty="0" err="1"/>
              <a:t>skew</a:t>
            </a:r>
            <a:r>
              <a:rPr lang="hu-HU" dirty="0"/>
              <a:t> és a </a:t>
            </a:r>
            <a:r>
              <a:rPr lang="hu-HU" dirty="0" err="1"/>
              <a:t>curtois</a:t>
            </a:r>
            <a:r>
              <a:rPr lang="hu-HU" dirty="0"/>
              <a:t> leírók között.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8114A2-8D37-44DF-A4B3-CC02C321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Kép 6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9F548870-AC01-4109-98E3-6940CB1E8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27" y="1197540"/>
            <a:ext cx="5715415" cy="56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81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CE333F-82E2-4586-8412-DCF848A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E077C2-D603-4CF6-A670-F889A08B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 dirty="0"/>
              <a:t>Adat attribútumok felosztása leíró (</a:t>
            </a:r>
            <a:r>
              <a:rPr lang="hu-HU" dirty="0" err="1"/>
              <a:t>Feature</a:t>
            </a:r>
            <a:r>
              <a:rPr lang="hu-HU" dirty="0"/>
              <a:t>) és kimeneti osztályra, kategóriára (</a:t>
            </a:r>
            <a:r>
              <a:rPr lang="hu-HU" dirty="0" err="1"/>
              <a:t>label</a:t>
            </a:r>
            <a:r>
              <a:rPr lang="hu-HU" dirty="0"/>
              <a:t>).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banknote_datadset.iloc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[:, 0:4].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banknote_datadset.iloc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[:, 4].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hu-HU" dirty="0"/>
          </a:p>
          <a:p>
            <a:r>
              <a:rPr lang="hu-HU" dirty="0"/>
              <a:t>Adatok felosztása tanuló és tesztelő halmazra: az </a:t>
            </a:r>
            <a:r>
              <a:rPr lang="hu-HU" dirty="0" err="1"/>
              <a:t>Sklearn.model.selection</a:t>
            </a:r>
            <a:r>
              <a:rPr lang="hu-HU" dirty="0"/>
              <a:t> modul </a:t>
            </a:r>
            <a:r>
              <a:rPr lang="hu-HU" dirty="0" err="1"/>
              <a:t>train_test_split</a:t>
            </a:r>
            <a:r>
              <a:rPr lang="hu-HU" dirty="0"/>
              <a:t>() függvényével. A </a:t>
            </a:r>
            <a:r>
              <a:rPr lang="hu-HU" dirty="0" err="1"/>
              <a:t>test_size</a:t>
            </a:r>
            <a:r>
              <a:rPr lang="hu-HU" dirty="0"/>
              <a:t> paraméter értéke legyen 20%, azaz 0.2. Megadjuk a tanuló leíró, teszt leíró, a tanuló cél és a teszt cél változókat.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=0.2,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=21) 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9854F-4959-4ED3-A9C5-D5319F1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A32FC8F-8954-4A03-B6C7-2BB6CB9D6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Véletlen erdő (Random Forest) algoritmus betanítás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F1352DD-1AB4-488A-8BBD-6E0AE57DE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Tanítási könyvtár: </a:t>
            </a:r>
            <a:r>
              <a:rPr lang="hu-HU" dirty="0" err="1"/>
              <a:t>sklearn.ensemble</a:t>
            </a:r>
            <a:r>
              <a:rPr lang="hu-HU" dirty="0"/>
              <a:t>  - </a:t>
            </a:r>
            <a:r>
              <a:rPr lang="hu-HU" dirty="0" err="1"/>
              <a:t>RandomForestClassifier</a:t>
            </a:r>
            <a:r>
              <a:rPr lang="hu-HU" dirty="0"/>
              <a:t> osztály</a:t>
            </a:r>
          </a:p>
          <a:p>
            <a:r>
              <a:rPr lang="hu-HU" dirty="0"/>
              <a:t>Metódus: fit() – első paramétere a leírók (a tanítási leírók – </a:t>
            </a:r>
            <a:r>
              <a:rPr lang="hu-HU" dirty="0" err="1"/>
              <a:t>train_feature</a:t>
            </a:r>
            <a:r>
              <a:rPr lang="hu-HU" dirty="0"/>
              <a:t>), a második pedig a kimenet (</a:t>
            </a:r>
            <a:r>
              <a:rPr lang="hu-HU" dirty="0" err="1"/>
              <a:t>train_label</a:t>
            </a:r>
            <a:r>
              <a:rPr lang="hu-HU" dirty="0"/>
              <a:t>)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rfc_object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=200,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=0)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rfc_object.fit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C9E6FA2-E474-4E6D-BF5B-2FA22413A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770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575B62-BD42-4552-A59C-F1BA8639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Predikálás</a:t>
            </a:r>
            <a:r>
              <a:rPr lang="hu-HU" dirty="0"/>
              <a:t> a teszt adathalmazra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5CBBEB5-2839-4FF3-977A-8C7594AB2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Metódus: </a:t>
            </a:r>
            <a:r>
              <a:rPr lang="hu-HU" dirty="0" err="1"/>
              <a:t>predict</a:t>
            </a:r>
            <a:r>
              <a:rPr lang="hu-HU" dirty="0"/>
              <a:t>()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rfc_object.predict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614BBB8-3DAF-4E7A-9B04-F8B06F13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01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9A5304-A19D-41BD-B9A3-17D74EFB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Kiértékelés / </a:t>
            </a:r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5BA40A-50F7-41DB-92FB-B90A5E899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leggyakrabban használt metrikák a kiértékelésre, azaz a hatékonyság ellenőrzésére:</a:t>
            </a:r>
          </a:p>
          <a:p>
            <a:pPr lvl="1"/>
            <a:r>
              <a:rPr lang="hu-HU" dirty="0" err="1"/>
              <a:t>Confusion</a:t>
            </a:r>
            <a:r>
              <a:rPr lang="hu-HU" dirty="0"/>
              <a:t> </a:t>
            </a:r>
            <a:r>
              <a:rPr lang="hu-HU" dirty="0" err="1"/>
              <a:t>matrix</a:t>
            </a:r>
            <a:r>
              <a:rPr lang="hu-HU" dirty="0"/>
              <a:t> (konfúziós / tévesztési mátrix)</a:t>
            </a:r>
          </a:p>
          <a:p>
            <a:pPr lvl="1"/>
            <a:r>
              <a:rPr lang="hu-HU" dirty="0"/>
              <a:t>Osztályozási metrikák:</a:t>
            </a:r>
          </a:p>
          <a:p>
            <a:pPr lvl="2"/>
            <a:r>
              <a:rPr lang="hu-HU" dirty="0" err="1"/>
              <a:t>Precision</a:t>
            </a:r>
            <a:r>
              <a:rPr lang="hu-HU" dirty="0"/>
              <a:t> (precizitás) </a:t>
            </a:r>
          </a:p>
          <a:p>
            <a:pPr lvl="2"/>
            <a:r>
              <a:rPr lang="hu-HU" dirty="0" err="1"/>
              <a:t>Recal</a:t>
            </a:r>
            <a:r>
              <a:rPr lang="hu-HU" dirty="0"/>
              <a:t> (felidézés)</a:t>
            </a:r>
          </a:p>
          <a:p>
            <a:pPr lvl="2"/>
            <a:r>
              <a:rPr lang="hu-HU" dirty="0" err="1"/>
              <a:t>Accuracy</a:t>
            </a:r>
            <a:r>
              <a:rPr lang="hu-HU" dirty="0"/>
              <a:t> (pontosság)</a:t>
            </a:r>
          </a:p>
          <a:p>
            <a:pPr lvl="1"/>
            <a:r>
              <a:rPr lang="hu-HU" dirty="0"/>
              <a:t>F1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B9ADF1-EA4E-44E0-8BF9-AA1926E96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77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69E0ED-ED18-4205-A093-A07C1F9C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613AB14-CEE8-400F-8A3B-F17DC162B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Metódus: </a:t>
            </a:r>
            <a:r>
              <a:rPr lang="hu-HU" dirty="0" err="1"/>
              <a:t>sklearn.metrics</a:t>
            </a:r>
            <a:endParaRPr lang="hu-HU" dirty="0"/>
          </a:p>
          <a:p>
            <a:r>
              <a:rPr lang="hu-HU" dirty="0"/>
              <a:t>Osztályok: </a:t>
            </a:r>
            <a:r>
              <a:rPr lang="fr-FR" dirty="0"/>
              <a:t>classification_report, confusion_matrix, accuracy_score</a:t>
            </a:r>
            <a:endParaRPr lang="hu-HU" dirty="0"/>
          </a:p>
          <a:p>
            <a:pPr lvl="1"/>
            <a:r>
              <a:rPr lang="hu-HU" dirty="0" err="1"/>
              <a:t>Classification_report</a:t>
            </a:r>
            <a:r>
              <a:rPr lang="hu-HU" dirty="0"/>
              <a:t>: </a:t>
            </a:r>
            <a:r>
              <a:rPr lang="hu-HU" dirty="0" err="1"/>
              <a:t>precision</a:t>
            </a:r>
            <a:r>
              <a:rPr lang="hu-HU" dirty="0"/>
              <a:t>, </a:t>
            </a:r>
            <a:r>
              <a:rPr lang="hu-HU" dirty="0" err="1"/>
              <a:t>recall</a:t>
            </a:r>
            <a:r>
              <a:rPr lang="hu-HU" dirty="0"/>
              <a:t> és F1-et ad vissza.</a:t>
            </a:r>
          </a:p>
          <a:p>
            <a:pPr lvl="1"/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AF5D70-6E47-464D-9EF5-884DB6671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51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D4C769-464B-4C93-8E44-99A9819E8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 eredménye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AB9FA5-E861-42B4-A81B-1CFBD8AB8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5423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precision    recall  f1-score   support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0       1.00      0.99      1.00       153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1       0.99      1.00      1.00       122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micro avg       1.00      1.00      1.00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macro avg       1.00      1.00      1.00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weighted avg       1.00      1.00      1.00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[[152   1]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  0 122]]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0.9963636363636363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cs typeface="Courier New" panose="02070309020205020404" pitchFamily="49" charset="0"/>
              </a:rPr>
              <a:t>Azaz: 99,63%-os pontosság és csak 1 hiba 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A0699C-406F-4AAD-B8A7-ABD132E9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155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3A8-8D0C-4C2C-9FFC-CC60B184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Példa (Hamis</a:t>
            </a:r>
            <a:r>
              <a:rPr lang="en-US" dirty="0"/>
              <a:t> </a:t>
            </a:r>
            <a:r>
              <a:rPr lang="hu-HU" dirty="0"/>
              <a:t>bankjegyek)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67D30B1C-8CF9-4821-82E0-F56788D77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4747402" cy="2908035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pic>
        <p:nvPicPr>
          <p:cNvPr id="6" name="Content Placeholder 9">
            <a:extLst>
              <a:ext uri="{FF2B5EF4-FFF2-40B4-BE49-F238E27FC236}">
                <a16:creationId xmlns:a16="http://schemas.microsoft.com/office/drawing/2014/main" id="{AABA4D0B-D5D2-434C-AD39-D3D1E94EC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976" y="1139409"/>
            <a:ext cx="3810345" cy="33340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AA58CE-0A31-4859-B728-A064687FC1EE}"/>
              </a:ext>
            </a:extLst>
          </p:cNvPr>
          <p:cNvSpPr txBox="1"/>
          <p:nvPr/>
        </p:nvSpPr>
        <p:spPr>
          <a:xfrm>
            <a:off x="476712" y="2206986"/>
            <a:ext cx="663353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928" lvl="2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bankjegyek fizikai adatai alapján el kell dönteni azok eredetiségét.</a:t>
            </a:r>
            <a:endParaRPr lang="hu-HU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A4977-E3CB-406F-8F75-FAEE687668F6}"/>
              </a:ext>
            </a:extLst>
          </p:cNvPr>
          <p:cNvSpPr txBox="1"/>
          <p:nvPr/>
        </p:nvSpPr>
        <p:spPr>
          <a:xfrm>
            <a:off x="476712" y="3689693"/>
            <a:ext cx="10775853" cy="1571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6928" lvl="2" indent="-182880" algn="just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Tanuló adatok: 4 műszerek által mért adat és</a:t>
            </a:r>
          </a:p>
          <a:p>
            <a:pPr marL="384048" lvl="2" algn="just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0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(=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hamis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vagy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1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(=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eredeti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címkék halmaza.</a:t>
            </a:r>
          </a:p>
          <a:p>
            <a:pPr marL="566928" lvl="2" indent="-182880" algn="just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Tesztelés: adott tesztadatokra az eredmény hamis vagy eredeti. </a:t>
            </a:r>
          </a:p>
          <a:p>
            <a:endParaRPr lang="hu-H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D79F66-084D-4868-8DBB-D82AA2532D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2" t="12046" r="67015" b="76186"/>
          <a:stretch/>
        </p:blipFill>
        <p:spPr>
          <a:xfrm>
            <a:off x="3000415" y="5161599"/>
            <a:ext cx="5728445" cy="129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84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566AEC8-B1C8-413B-BE5E-5DF2F481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Tartóvektor-gép (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– SVM)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57130A-29F9-4888-A0A4-158321FF0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SVM könyvtár: </a:t>
            </a:r>
            <a:r>
              <a:rPr lang="hu-HU" dirty="0" err="1"/>
              <a:t>sklearn.svm</a:t>
            </a:r>
            <a:endParaRPr lang="hu-HU" dirty="0"/>
          </a:p>
          <a:p>
            <a:r>
              <a:rPr lang="hu-HU" dirty="0"/>
              <a:t>Osztály: SVC</a:t>
            </a:r>
          </a:p>
          <a:p>
            <a:r>
              <a:rPr lang="hu-HU" dirty="0"/>
              <a:t>Betanítási függvény: fit()</a:t>
            </a:r>
          </a:p>
          <a:p>
            <a:r>
              <a:rPr lang="hu-HU" dirty="0" err="1"/>
              <a:t>Predikálási</a:t>
            </a:r>
            <a:r>
              <a:rPr lang="hu-HU" dirty="0"/>
              <a:t> függvény: </a:t>
            </a:r>
            <a:r>
              <a:rPr lang="hu-HU" dirty="0" err="1"/>
              <a:t>predict</a:t>
            </a:r>
            <a:r>
              <a:rPr lang="hu-HU" dirty="0"/>
              <a:t>()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SVC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svc_object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(kernel='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poly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degree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=8)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svc_object.fit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svc_object.predict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8A3BB00-6ED4-460B-9B76-221DCFC7E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797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AAD394-3176-4454-ABB5-3B88B57A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202609C-80D8-4135-9F0E-6DF18C1B5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Véletlen erdő (Random Forest) algoritmushoz hasonlóan: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 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AEC012-CB05-442C-97B3-58663CF7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79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754E4F-6EE0-4C7F-8A50-EF2B0D78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FEEAA2C-D873-42F8-88AA-88C2BD38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sz="3000" dirty="0">
                <a:cs typeface="Courier New" panose="02070309020205020404" pitchFamily="49" charset="0"/>
              </a:rPr>
              <a:t>Eredménye:</a:t>
            </a:r>
            <a:endParaRPr lang="hu-HU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precision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recall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f1-score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support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0       1.00      0.95      0.98       153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1       0.95      1.00      0.97       122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0.97      0.97      0.97       275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macro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0.97      0.98      0.97       275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weighted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      0.98      0.97      0.97       275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[[146   7]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[  0 122]]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0.9745454545454545</a:t>
            </a:r>
          </a:p>
          <a:p>
            <a:pPr marL="0" indent="0">
              <a:buNone/>
            </a:pPr>
            <a:r>
              <a:rPr lang="hu-HU" sz="3000" dirty="0">
                <a:cs typeface="Courier New" panose="02070309020205020404" pitchFamily="49" charset="0"/>
              </a:rPr>
              <a:t>Azaz 97,45%-os pontosság és 7 hiba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B6E4CF4-C004-47D6-8823-D5939E66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85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B151BE-319C-4243-887E-AC4EDAA9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Logisztikus regresszió (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F295A6-0908-4DB2-91F3-B23DCFCB5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Könyvtár: </a:t>
            </a:r>
            <a:r>
              <a:rPr lang="hu-HU" dirty="0" err="1"/>
              <a:t>sklearn.linear_mode</a:t>
            </a:r>
            <a:endParaRPr lang="hu-HU" dirty="0"/>
          </a:p>
          <a:p>
            <a:r>
              <a:rPr lang="hu-HU" dirty="0"/>
              <a:t>Osztály: </a:t>
            </a:r>
            <a:r>
              <a:rPr lang="hu-HU" dirty="0" err="1"/>
              <a:t>LogisticRegression</a:t>
            </a:r>
            <a:endParaRPr lang="hu-HU" dirty="0"/>
          </a:p>
          <a:p>
            <a:r>
              <a:rPr lang="hu-HU" dirty="0"/>
              <a:t>Betanítási függvény: fit()</a:t>
            </a:r>
          </a:p>
          <a:p>
            <a:r>
              <a:rPr lang="hu-HU" dirty="0" err="1"/>
              <a:t>Predikálási</a:t>
            </a:r>
            <a:r>
              <a:rPr lang="hu-HU" dirty="0"/>
              <a:t> függvény: </a:t>
            </a:r>
            <a:r>
              <a:rPr lang="hu-HU" dirty="0" err="1"/>
              <a:t>predict</a:t>
            </a:r>
            <a:r>
              <a:rPr lang="hu-HU" dirty="0"/>
              <a:t>()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sklearn.linear_model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lr_object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LogisticRegression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lr_object.fit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lr_object.predict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3AF4D22-9949-460A-BEBD-CBE68C88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346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A59616-BBCC-4E0C-9B2F-F6B0F1D7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6171D4-087C-40EB-8B29-F1E606A3A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10588752" cy="56512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classification_report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accuracy_score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predicted_labels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sz="2800" dirty="0">
                <a:cs typeface="Courier New" panose="02070309020205020404" pitchFamily="49" charset="0"/>
              </a:rPr>
              <a:t>Eredmény: </a:t>
            </a:r>
            <a:endParaRPr lang="en-US" dirty="0"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precision    recall  f1-score   support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0       0.99      0.98      0.99       153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1       0.98      0.99      0.98       122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micro avg       0.99      0.99      0.99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macro avg       0.98      0.99      0.99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weighted avg       0.99      0.99      0.99       275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[[150   3]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[  1 121]]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0.9854545454545455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sz="2600" dirty="0">
                <a:cs typeface="Courier New" panose="02070309020205020404" pitchFamily="49" charset="0"/>
              </a:rPr>
              <a:t>Azaz: 98,54%-os pontosság, 3 hiba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21789CD-3870-4225-8168-8CA9E8B4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30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2345B2C-DCD5-4421-898E-D121909E4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Összehasonlítás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E0046BA-D6AD-457B-9BE4-C9B2A93CD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 három algoritmus összehasonlításának eredménye jelen adatokon:</a:t>
            </a:r>
          </a:p>
          <a:p>
            <a:pPr marL="0" indent="0">
              <a:buNone/>
            </a:pP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Véletlen erdő (Random Forest): 99,63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Logisztikus regresszió (</a:t>
            </a:r>
            <a:r>
              <a:rPr lang="hu-HU" dirty="0" err="1"/>
              <a:t>Logistic</a:t>
            </a:r>
            <a:r>
              <a:rPr lang="hu-HU" dirty="0"/>
              <a:t> </a:t>
            </a:r>
            <a:r>
              <a:rPr lang="hu-HU" dirty="0" err="1"/>
              <a:t>Regression</a:t>
            </a:r>
            <a:r>
              <a:rPr lang="hu-HU" dirty="0"/>
              <a:t>): 98,54%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Tartóvektor-gép (</a:t>
            </a:r>
            <a:r>
              <a:rPr lang="hu-HU" dirty="0" err="1"/>
              <a:t>Support</a:t>
            </a:r>
            <a:r>
              <a:rPr lang="hu-HU" dirty="0"/>
              <a:t> </a:t>
            </a:r>
            <a:r>
              <a:rPr lang="hu-HU" dirty="0" err="1"/>
              <a:t>Vector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– SVM): 97,45%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FAA4391-D93D-4CF1-B366-1BC4CED8C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538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91BC-4CEF-49AC-A6A5-C570000A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4400" dirty="0"/>
              <a:t>Support Vector Machine (Tartóvektor-gép)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1CADC0-F951-42CE-8537-13E66B9D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405" y="1986940"/>
            <a:ext cx="4650549" cy="40227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DE9AB8-C5D5-42A3-A81C-ED11217FC29C}"/>
              </a:ext>
            </a:extLst>
          </p:cNvPr>
          <p:cNvSpPr txBox="1"/>
          <p:nvPr/>
        </p:nvSpPr>
        <p:spPr>
          <a:xfrm>
            <a:off x="1097280" y="1986940"/>
            <a:ext cx="60069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SVM egy bináris lineáris klasszifikáló.</a:t>
            </a: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Egy egyenessel (vagy hipersíkkal) választja el a két osztályt.</a:t>
            </a: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Az egyenes a két osztályba tartozó adatokat úgy választja el, hogy a határokhoz közel eső pontoktól a legnagyobb távolságra legyen.</a:t>
            </a: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972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képen: a H2 bár jól elválasztja az adatokat, a H3 sokkal nagyobb távolságra van a határpontoktól.</a:t>
            </a:r>
          </a:p>
        </p:txBody>
      </p:sp>
    </p:spTree>
    <p:extLst>
      <p:ext uri="{BB962C8B-B14F-4D97-AF65-F5344CB8AC3E}">
        <p14:creationId xmlns:p14="http://schemas.microsoft.com/office/powerpoint/2010/main" val="335237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BC9915-9C71-A443-B5C4-6B3B31BA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Megoldás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74569E-0B76-464E-A280-6DE129832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/>
              <a:t>Azure Machine Learning Studo  (classic)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466610-9455-F64B-BF64-BF57FA6E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10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BD559F1-F8D9-42C3-ABF5-3B7C13D4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kísérlet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70E05FC-A253-4CF5-8C1B-BA8BCD9E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https://gallery.azure.ai/Experiment/Binary-classification</a:t>
            </a:r>
            <a:endParaRPr lang="hu-HU" dirty="0"/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6</a:t>
            </a:fld>
            <a:endParaRPr lang="en-US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64C7F3D7-0FED-49F8-B552-D6C232FA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113" y="1753083"/>
            <a:ext cx="8707664" cy="50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598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3C4E2F-9B67-4A29-B1FC-36B642B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Adatforrás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17B69C-88F5-466C-8641-C468593F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UCI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repository-jából</a:t>
            </a:r>
            <a:r>
              <a:rPr lang="hu-HU" dirty="0"/>
              <a:t>: a bankjegy azonosítási (</a:t>
            </a:r>
            <a:r>
              <a:rPr lang="hu-HU" dirty="0" err="1"/>
              <a:t>banknote</a:t>
            </a:r>
            <a:r>
              <a:rPr lang="hu-HU" dirty="0"/>
              <a:t> </a:t>
            </a:r>
            <a:r>
              <a:rPr lang="hu-HU" dirty="0" err="1"/>
              <a:t>authentication</a:t>
            </a:r>
            <a:r>
              <a:rPr lang="hu-HU" dirty="0"/>
              <a:t>) </a:t>
            </a:r>
            <a:r>
              <a:rPr lang="hu-HU" dirty="0" err="1"/>
              <a:t>adatset</a:t>
            </a:r>
            <a:r>
              <a:rPr lang="hu-HU" dirty="0"/>
              <a:t>.</a:t>
            </a:r>
          </a:p>
          <a:p>
            <a:r>
              <a:rPr lang="hu-HU" dirty="0"/>
              <a:t>Innen tölthető le CSV formátumban: </a:t>
            </a:r>
            <a:r>
              <a:rPr lang="hu-HU" dirty="0">
                <a:hlinkClick r:id="rId2"/>
              </a:rPr>
              <a:t>https://archive.ics.uci.edu/ml/datasets/banknote+authentication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2D2155-C555-4C58-860B-2B632919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96663FE-068C-4179-B0B0-C8C002162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794" y="2670629"/>
            <a:ext cx="10199006" cy="418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6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DD3A2-91E4-44BB-9160-9B5976A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Attribútumok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A9CD5C-BCD4-470E-952C-59D7BA6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Az egyes bankjegyekről az alábbi </a:t>
            </a:r>
            <a:r>
              <a:rPr lang="hu-HU" dirty="0" err="1"/>
              <a:t>wavlet</a:t>
            </a:r>
            <a:r>
              <a:rPr lang="hu-HU" dirty="0"/>
              <a:t> </a:t>
            </a:r>
            <a:r>
              <a:rPr lang="hu-HU" dirty="0" err="1"/>
              <a:t>tranformációs</a:t>
            </a:r>
            <a:r>
              <a:rPr lang="hu-HU" dirty="0"/>
              <a:t> attribútumaink vannak:</a:t>
            </a:r>
          </a:p>
          <a:p>
            <a:pPr marL="0" indent="0">
              <a:buNone/>
            </a:pPr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variance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skewness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curtosis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entropy</a:t>
            </a:r>
            <a:r>
              <a:rPr lang="hu-HU" dirty="0"/>
              <a:t> (valós) 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 err="1"/>
              <a:t>class</a:t>
            </a:r>
            <a:r>
              <a:rPr lang="hu-HU" dirty="0"/>
              <a:t> (egész)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536E7E-1DCA-4633-8C6C-553DAB1F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0411A1A-F606-486B-A2B5-5A8B76846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8" y="2134997"/>
            <a:ext cx="5678713" cy="366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266EE6-D02B-435F-BB81-BFEB359C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F7F33E-AE28-4AB2-837E-F8D1540B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leíró attribútumokat (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) ki kell jelölni. </a:t>
            </a:r>
          </a:p>
          <a:p>
            <a:pPr lvl="1"/>
            <a:r>
              <a:rPr lang="hu-HU" dirty="0"/>
              <a:t>Melyek lehetnek ezek?</a:t>
            </a:r>
          </a:p>
          <a:p>
            <a:endParaRPr lang="hu-HU" dirty="0"/>
          </a:p>
          <a:p>
            <a:r>
              <a:rPr lang="hu-HU" dirty="0"/>
              <a:t>A valós számokat tartalmazó attribútumokat explicit lebegőpontosra módosítjuk</a:t>
            </a:r>
          </a:p>
          <a:p>
            <a:endParaRPr lang="hu-HU" dirty="0"/>
          </a:p>
          <a:p>
            <a:r>
              <a:rPr lang="hu-HU" dirty="0"/>
              <a:t>Beállítás folyamata:</a:t>
            </a:r>
          </a:p>
          <a:p>
            <a:pPr lvl="1"/>
            <a:r>
              <a:rPr lang="hu-HU" dirty="0"/>
              <a:t>Ehhez 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Edit </a:t>
            </a:r>
            <a:r>
              <a:rPr lang="hu-HU" dirty="0" err="1"/>
              <a:t>Metadata</a:t>
            </a:r>
            <a:r>
              <a:rPr lang="hu-HU" dirty="0"/>
              <a:t> pontot húzzuk a vászonra.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Launch</a:t>
            </a:r>
            <a:r>
              <a:rPr lang="hu-HU" dirty="0"/>
              <a:t>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selector</a:t>
            </a:r>
            <a:r>
              <a:rPr lang="hu-HU" dirty="0"/>
              <a:t> gombra kattintva válasszuk ki a szükséges oszlopokat</a:t>
            </a:r>
          </a:p>
          <a:p>
            <a:pPr lvl="1"/>
            <a:r>
              <a:rPr lang="hu-HU" dirty="0"/>
              <a:t>A Data </a:t>
            </a:r>
            <a:r>
              <a:rPr lang="hu-HU" dirty="0" err="1"/>
              <a:t>Type</a:t>
            </a:r>
            <a:r>
              <a:rPr lang="hu-HU" dirty="0"/>
              <a:t>-ot állítsuk </a:t>
            </a:r>
            <a:r>
              <a:rPr lang="hu-HU" dirty="0" err="1"/>
              <a:t>Floating</a:t>
            </a:r>
            <a:r>
              <a:rPr lang="hu-HU" dirty="0"/>
              <a:t> </a:t>
            </a:r>
            <a:r>
              <a:rPr lang="hu-HU" dirty="0" err="1"/>
              <a:t>point-ra</a:t>
            </a:r>
            <a:endParaRPr lang="hu-HU" dirty="0"/>
          </a:p>
          <a:p>
            <a:pPr lvl="1"/>
            <a:r>
              <a:rPr lang="hu-HU" dirty="0"/>
              <a:t>A </a:t>
            </a:r>
            <a:r>
              <a:rPr lang="hu-HU" dirty="0" err="1"/>
              <a:t>Field</a:t>
            </a:r>
            <a:r>
              <a:rPr lang="hu-HU" dirty="0"/>
              <a:t>-t állítsuk: </a:t>
            </a:r>
            <a:r>
              <a:rPr lang="hu-HU" dirty="0" err="1"/>
              <a:t>Feature</a:t>
            </a:r>
            <a:r>
              <a:rPr lang="hu-HU" dirty="0"/>
              <a:t>-re (Megj.: </a:t>
            </a:r>
            <a:r>
              <a:rPr lang="hu-HU" dirty="0" err="1"/>
              <a:t>Feature</a:t>
            </a:r>
            <a:r>
              <a:rPr lang="hu-HU" dirty="0"/>
              <a:t> szelekcióra van a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elem is a bal menüben)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5C5BB9-17ED-43BD-9EA2-F006AB3B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95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http://purl.org/dc/terms/"/>
    <ds:schemaRef ds:uri="740ca137-556d-4ba7-9f00-9f05a5f8f8be"/>
    <ds:schemaRef ds:uri="http://purl.org/dc/dcmitype/"/>
    <ds:schemaRef ds:uri="http://schemas.microsoft.com/office/infopath/2007/PartnerControls"/>
    <ds:schemaRef ds:uri="9d5173b9-cce4-49bf-87fc-5ad4908b0ccf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5607</TotalTime>
  <Words>1906</Words>
  <Application>Microsoft Macintosh PowerPoint</Application>
  <PresentationFormat>Widescreen</PresentationFormat>
  <Paragraphs>332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Segoe UI</vt:lpstr>
      <vt:lpstr>Segoe UI Semibold</vt:lpstr>
      <vt:lpstr>Titillium</vt:lpstr>
      <vt:lpstr>Thème Office</vt:lpstr>
      <vt:lpstr>Office Theme</vt:lpstr>
      <vt:lpstr>Mesterséges Intelligencia</vt:lpstr>
      <vt:lpstr>Bináris klasszifikáció / osztályozás</vt:lpstr>
      <vt:lpstr>Példa (Hamis bankjegyek)</vt:lpstr>
      <vt:lpstr>Support Vector Machine (Tartóvektor-gép)</vt:lpstr>
      <vt:lpstr>Megoldás</vt:lpstr>
      <vt:lpstr>Példa kísérlet</vt:lpstr>
      <vt:lpstr>Adatforrás</vt:lpstr>
      <vt:lpstr>Attribútumok</vt:lpstr>
      <vt:lpstr>Adat előkészítés</vt:lpstr>
      <vt:lpstr>Adat előkészítés</vt:lpstr>
      <vt:lpstr>Tanító és tesztelő adathalmaz</vt:lpstr>
      <vt:lpstr>Algoritmus kiválasztása</vt:lpstr>
      <vt:lpstr>Algoritmus kiválasztása - betanítás</vt:lpstr>
      <vt:lpstr>Tesztelés, értékelés, score-ing és</vt:lpstr>
      <vt:lpstr>Validálás</vt:lpstr>
      <vt:lpstr>Futtatás és eredmények ellenőrzése</vt:lpstr>
      <vt:lpstr>Futtatás és eredmények ellenőrzése</vt:lpstr>
      <vt:lpstr>Megoldás - Python</vt:lpstr>
      <vt:lpstr>Azure Notebooks - Python</vt:lpstr>
      <vt:lpstr>Feldolgozó könyvtárak, adatbetöltés</vt:lpstr>
      <vt:lpstr>Adat analízis</vt:lpstr>
      <vt:lpstr>Adat analízis</vt:lpstr>
      <vt:lpstr>Adat analízis</vt:lpstr>
      <vt:lpstr>Adat előfeldolgozás</vt:lpstr>
      <vt:lpstr>Véletlen erdő (Random Forest) algoritmus betanítás</vt:lpstr>
      <vt:lpstr>Predikálás a teszt adathalmazra</vt:lpstr>
      <vt:lpstr>Kiértékelés / validálás</vt:lpstr>
      <vt:lpstr>Kiértékelés</vt:lpstr>
      <vt:lpstr>Kiértékelés eredménye</vt:lpstr>
      <vt:lpstr>Tartóvektor-gép (Support Vector Machine – SVM)</vt:lpstr>
      <vt:lpstr>Kiértékelés</vt:lpstr>
      <vt:lpstr>Kiértékelés</vt:lpstr>
      <vt:lpstr>Logisztikus regresszió (Logistic Regression)</vt:lpstr>
      <vt:lpstr>Kiértékelés</vt:lpstr>
      <vt:lpstr>Összehasonlítás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Pál Tamás</dc:creator>
  <cp:lastModifiedBy>Tarcsi Ádám</cp:lastModifiedBy>
  <cp:revision>397</cp:revision>
  <cp:lastPrinted>2018-02-08T09:25:59Z</cp:lastPrinted>
  <dcterms:created xsi:type="dcterms:W3CDTF">2018-02-01T14:05:08Z</dcterms:created>
  <dcterms:modified xsi:type="dcterms:W3CDTF">2020-07-05T20:02:57Z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